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EF6"/>
    <a:srgbClr val="FFFF00"/>
    <a:srgbClr val="00B050"/>
    <a:srgbClr val="008000"/>
    <a:srgbClr val="E9BD1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9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r>
              <a:rPr lang="ko-KR" altLang="en-US"/>
              <a:t>충전소 이용률</a:t>
            </a:r>
            <a:endParaRPr lang="ko-KR" altLang="en-US" dirty="0"/>
          </a:p>
        </c:rich>
      </c:tx>
      <c:layout>
        <c:manualLayout>
          <c:xMode val="edge"/>
          <c:yMode val="edge"/>
          <c:x val="0.35594648905133602"/>
          <c:y val="4.466107801997372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충전소 가동률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D90-4B5E-BB64-EC7830558358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0-4B5E-BB64-EC7830558358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90-4B5E-BB64-EC7830558358}"/>
              </c:ext>
            </c:extLst>
          </c:dPt>
          <c:dLbls>
            <c:dLbl>
              <c:idx val="0"/>
              <c:layout>
                <c:manualLayout>
                  <c:x val="-0.21291360724931055"/>
                  <c:y val="1.584710964503904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defRPr>
                    </a:pPr>
                    <a:fld id="{65EDA2CA-BEFF-4178-B493-29D0C000F8E0}" type="VALUE">
                      <a:rPr lang="en-US" altLang="ko-KR" smtClean="0"/>
                      <a:pPr>
                        <a:defRPr sz="1800" b="1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defRPr>
                      </a:pPr>
                      <a:t>[값]</a:t>
                    </a:fld>
                    <a:r>
                      <a:rPr lang="ko-KR" altLang="en-US" dirty="0"/>
                      <a:t> 개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708158353310284"/>
                      <c:h val="9.604543193500247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D90-4B5E-BB64-EC7830558358}"/>
                </c:ext>
              </c:extLst>
            </c:dLbl>
            <c:dLbl>
              <c:idx val="1"/>
              <c:layout>
                <c:manualLayout>
                  <c:x val="0.20366671724197685"/>
                  <c:y val="-9.2050239615871915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defRPr>
                    </a:pPr>
                    <a:fld id="{58332DD9-7DFB-470A-9DA0-9186862A6BC8}" type="VALUE">
                      <a:rPr lang="en-US" altLang="ko-KR" smtClean="0"/>
                      <a:pPr>
                        <a:defRPr sz="1800" b="1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defRPr>
                      </a:pPr>
                      <a:t>[값]</a:t>
                    </a:fld>
                    <a:r>
                      <a:rPr lang="ko-KR" altLang="en-US" dirty="0"/>
                      <a:t> 개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73633149024899"/>
                      <c:h val="9.995611615626953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D90-4B5E-BB64-EC7830558358}"/>
                </c:ext>
              </c:extLst>
            </c:dLbl>
            <c:dLbl>
              <c:idx val="2"/>
              <c:layout>
                <c:manualLayout>
                  <c:x val="-3.3493872476466804E-2"/>
                  <c:y val="1.173526886299843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defRPr>
                    </a:pPr>
                    <a:fld id="{1A337F20-7562-484B-B9B6-54E3FA997E90}" type="VALUE">
                      <a:rPr lang="en-US" altLang="ko-KR" sz="1800" b="1" smtClean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pPr>
                        <a:defRPr sz="1800" b="1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defRPr>
                      </a:pPr>
                      <a:t>[값]</a:t>
                    </a:fld>
                    <a:r>
                      <a:rPr lang="ko-KR" altLang="en-US" sz="1800" b="1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개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956584374321629"/>
                      <c:h val="0.104711930829129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D90-4B5E-BB64-EC78305583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1회 이하 사용</c:v>
                </c:pt>
                <c:pt idx="1">
                  <c:v>정상 가동</c:v>
                </c:pt>
                <c:pt idx="2">
                  <c:v>완전 미사용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1164</c:v>
                </c:pt>
                <c:pt idx="1">
                  <c:v>1715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0-4B5E-BB64-EC7830558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771D9-6F73-F62B-BD32-ED1652D77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04B7A2-1BB3-F41F-3668-898919793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20EF7-7D14-70CA-C873-482C36C4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DB836-2223-64BE-2C1D-4BD892CA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9A3637-566E-D62E-9B92-38A5F7BD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6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6C54D-F47E-9897-DFAB-D2A13DF8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55188F-D794-6EE6-FBBF-D029B5894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4E7CA-5CE7-A716-86F1-8493CCF3A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BF949-1E26-1813-2A5B-568634509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DD220-8887-5AA2-A1F3-F7B6907A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5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1E90BE-8993-957E-58E3-BF0409B12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FFBD8F-15FC-D6BE-B6F2-2A9720A87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323FF7-3677-F4EE-1124-537B6E72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16F3E-BCB5-EEEC-4BD9-9C22EF75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969A13-9312-4A25-3E89-73FCB991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02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880B2-1778-AFDA-5581-29DC176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34C2D-571B-7F6E-6318-C3B1BFD0F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774F5-B2C9-AA32-9F31-3C2973213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F39E9-A0CE-5556-5A7C-7F1735ED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60F61-CC8A-49BD-672D-F7059FA9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82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0648D-6626-8E35-BBDF-409E2EA7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25FE5-08CF-55CB-1650-F6FC739C9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2083F9-923A-91E9-1677-D02A0687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E7A3B-C9AB-F920-78BF-A67C24FB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C95AA7-CD7F-0CAB-FFA7-A4F08C5F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82E3C-90BA-4B7F-0A1C-B144EF3A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13DE0C-CBD9-E1A2-69DC-DF7537481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2EA03E-D6EE-16CF-C250-A43A1EC09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BC5E-8B30-9D7A-9EB1-0A7462B9D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00D124-7C89-FC73-E40F-237B6D1E6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1B5881-10B9-39D0-EF07-02899BB6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4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9DFB2-CA72-6B67-728A-16A63B6D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BC0175-E30A-10CD-33F8-A2B1C2B31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D0B7A-4CED-F974-1C6F-8C4C972BF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BC3316-EC0E-79CA-9EC7-53DA4BA7A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9A0D98-C954-E3FC-2C1A-CF2BEB0E2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9BA8D1-023E-2EAD-6A4F-332C4328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7AE34F-ADFB-B33B-7E6A-AF6623E7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482E5-2989-0A9C-41B3-53A033C1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99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02C02-FB59-AD1E-D5E1-66BF0F03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2313A6-A80B-0D90-A774-4BD83929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79BB00-AC62-A843-6472-39C89253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903CAA-B314-442F-9B07-29102F6D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14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7305A2-CE24-AB2E-547A-1260A66F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77A654-4FE9-C95D-C842-420139F6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4A8F3-8039-F941-0AD6-E423D5F5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04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9330E-9843-DBF5-2870-B31483115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3905D-2C5F-8584-31F3-254C98F0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542FD8-A9EC-AD5C-01EA-38E1D59E0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3B216-BB9D-7A09-DD55-B5D41B29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B8AA00-511F-172A-94EE-951570862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4C4CF2-3E02-070A-BF98-84A94351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42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CE602-DF56-691C-75A0-7228818C4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A6561C-2EF4-AC57-1B8E-609E61F40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C0D42-598D-4773-60BE-30FA6E6AD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09A3C3-961D-A335-E97A-DA1E1FC2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11A23A-BAA1-1036-029C-200AE1D2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0C1AC2-198F-6052-D37F-43762D4B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8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A52020-3FA0-44EB-C353-A27C02D9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BBA961-FB24-46FF-0206-DA19B9985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E4667-D8E2-E72D-F45D-3D5A289D7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D303A-622C-4D90-9BBE-0255A39AF64D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BEEC72-6615-F6E9-8742-1215EB6FF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7DAE2-A5E4-665A-A40F-9BBB6F87D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8828F-DF86-4E2D-B8EB-37E74F253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5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2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421F492-2427-5DA1-80EC-DDE4DD435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748349"/>
              </p:ext>
            </p:extLst>
          </p:nvPr>
        </p:nvGraphicFramePr>
        <p:xfrm>
          <a:off x="281685" y="736521"/>
          <a:ext cx="7051043" cy="5017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E2F54B-A6DF-F5B1-2E0D-AC0A8B36E3F4}"/>
              </a:ext>
            </a:extLst>
          </p:cNvPr>
          <p:cNvGrpSpPr/>
          <p:nvPr/>
        </p:nvGrpSpPr>
        <p:grpSpPr>
          <a:xfrm>
            <a:off x="5838118" y="2822701"/>
            <a:ext cx="1759254" cy="1212598"/>
            <a:chOff x="5314295" y="1941365"/>
            <a:chExt cx="1264305" cy="8772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3B38700-F9A0-B5BA-1301-CEFCACC4F3B9}"/>
                </a:ext>
              </a:extLst>
            </p:cNvPr>
            <p:cNvGrpSpPr/>
            <p:nvPr/>
          </p:nvGrpSpPr>
          <p:grpSpPr>
            <a:xfrm>
              <a:off x="5314295" y="1973064"/>
              <a:ext cx="179245" cy="785246"/>
              <a:chOff x="5738205" y="2310050"/>
              <a:chExt cx="144004" cy="6899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A4E9CC2-DBEE-57A7-2004-8AE7ED9F0B92}"/>
                  </a:ext>
                </a:extLst>
              </p:cNvPr>
              <p:cNvSpPr/>
              <p:nvPr/>
            </p:nvSpPr>
            <p:spPr>
              <a:xfrm>
                <a:off x="5738205" y="2310050"/>
                <a:ext cx="144000" cy="14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1733391-D6E7-6D4B-023A-5A8B2133EFD9}"/>
                  </a:ext>
                </a:extLst>
              </p:cNvPr>
              <p:cNvSpPr/>
              <p:nvPr/>
            </p:nvSpPr>
            <p:spPr>
              <a:xfrm>
                <a:off x="5740378" y="2584450"/>
                <a:ext cx="141817" cy="140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DA3DB07-435D-F12F-09A4-A0341C533B11}"/>
                  </a:ext>
                </a:extLst>
              </p:cNvPr>
              <p:cNvSpPr/>
              <p:nvPr/>
            </p:nvSpPr>
            <p:spPr>
              <a:xfrm>
                <a:off x="5740392" y="2859618"/>
                <a:ext cx="141817" cy="140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45214E-2D2F-496C-E796-816CFCF1BF84}"/>
                </a:ext>
              </a:extLst>
            </p:cNvPr>
            <p:cNvSpPr txBox="1"/>
            <p:nvPr/>
          </p:nvSpPr>
          <p:spPr>
            <a:xfrm>
              <a:off x="5448300" y="1941365"/>
              <a:ext cx="1130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 이하 사용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B1A635-65CC-624B-E4E4-28F87C794F14}"/>
                </a:ext>
              </a:extLst>
            </p:cNvPr>
            <p:cNvSpPr txBox="1"/>
            <p:nvPr/>
          </p:nvSpPr>
          <p:spPr>
            <a:xfrm>
              <a:off x="5449570" y="2232852"/>
              <a:ext cx="894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정상가동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C7263E-F387-CFCE-56F4-AD7D8934F34F}"/>
                </a:ext>
              </a:extLst>
            </p:cNvPr>
            <p:cNvSpPr txBox="1"/>
            <p:nvPr/>
          </p:nvSpPr>
          <p:spPr>
            <a:xfrm>
              <a:off x="5448299" y="2541611"/>
              <a:ext cx="1000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완전 미사용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C31B1CD-AA33-D4B5-E68E-3269A6CE00DB}"/>
              </a:ext>
            </a:extLst>
          </p:cNvPr>
          <p:cNvSpPr/>
          <p:nvPr/>
        </p:nvSpPr>
        <p:spPr>
          <a:xfrm>
            <a:off x="7597372" y="915357"/>
            <a:ext cx="3733236" cy="17087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pc="-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전기차 보급 목표에 따라 </a:t>
            </a:r>
            <a:endParaRPr lang="en-US" altLang="ko-KR" sz="2800" spc="-1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800" spc="-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구역별 충전소 설치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4BED52A-C863-451F-00C3-4C5907F7CED9}"/>
              </a:ext>
            </a:extLst>
          </p:cNvPr>
          <p:cNvSpPr/>
          <p:nvPr/>
        </p:nvSpPr>
        <p:spPr>
          <a:xfrm>
            <a:off x="7597372" y="3866770"/>
            <a:ext cx="3733236" cy="17087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pc="-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수요가 몰리는 거점 </a:t>
            </a:r>
            <a:endParaRPr lang="en-US" altLang="ko-KR" sz="2800" spc="-1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800" spc="-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중심의 설치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E30FA68-409F-65F5-F6A6-DBCEE4F93AD5}"/>
              </a:ext>
            </a:extLst>
          </p:cNvPr>
          <p:cNvSpPr/>
          <p:nvPr/>
        </p:nvSpPr>
        <p:spPr>
          <a:xfrm rot="5400000">
            <a:off x="8894782" y="2825522"/>
            <a:ext cx="1138415" cy="839790"/>
          </a:xfrm>
          <a:prstGeom prst="rightArrow">
            <a:avLst>
              <a:gd name="adj1" fmla="val 45266"/>
              <a:gd name="adj2" fmla="val 6420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F1E719-23F8-10BC-416F-7570D52BC232}"/>
              </a:ext>
            </a:extLst>
          </p:cNvPr>
          <p:cNvSpPr txBox="1"/>
          <p:nvPr/>
        </p:nvSpPr>
        <p:spPr>
          <a:xfrm>
            <a:off x="187187" y="6005822"/>
            <a:ext cx="1181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친환경 자동차 충전소의 이용률 극대화를 위해 다양한 영향 요인을 효과적으로 </a:t>
            </a:r>
            <a:r>
              <a:rPr lang="ko-KR" altLang="en-US" sz="2400" spc="-1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반영해야함</a:t>
            </a:r>
            <a:endParaRPr lang="ko-KR" altLang="en-US" sz="2400" spc="-1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072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A325383-D336-DA28-6F3B-A064C1A9BBA8}"/>
              </a:ext>
            </a:extLst>
          </p:cNvPr>
          <p:cNvGrpSpPr/>
          <p:nvPr/>
        </p:nvGrpSpPr>
        <p:grpSpPr>
          <a:xfrm>
            <a:off x="327122" y="-2393768"/>
            <a:ext cx="13513211" cy="11269748"/>
            <a:chOff x="733522" y="-2406468"/>
            <a:chExt cx="13513211" cy="1126974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AC062FB-8F83-A82C-3C0E-5037855BA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015" y="2793865"/>
              <a:ext cx="1337568" cy="908691"/>
            </a:xfrm>
            <a:prstGeom prst="rect">
              <a:avLst/>
            </a:prstGeom>
          </p:spPr>
        </p:pic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C419FA04-73F7-0375-C36C-6E0D2C0D7FBB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5267645" y="1660114"/>
              <a:ext cx="1413508" cy="11501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3B6C569A-1A36-DB96-85C5-AB3595B2E899}"/>
                </a:ext>
              </a:extLst>
            </p:cNvPr>
            <p:cNvGrpSpPr/>
            <p:nvPr/>
          </p:nvGrpSpPr>
          <p:grpSpPr>
            <a:xfrm>
              <a:off x="1840630" y="-2406468"/>
              <a:ext cx="5612928" cy="4333692"/>
              <a:chOff x="207326" y="-2040556"/>
              <a:chExt cx="5612928" cy="4333692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85A4E70E-BA25-571E-BD88-FA6665900168}"/>
                  </a:ext>
                </a:extLst>
              </p:cNvPr>
              <p:cNvGrpSpPr/>
              <p:nvPr/>
            </p:nvGrpSpPr>
            <p:grpSpPr>
              <a:xfrm>
                <a:off x="207326" y="-2040556"/>
                <a:ext cx="5612928" cy="4333692"/>
                <a:chOff x="53855" y="-2533767"/>
                <a:chExt cx="5612928" cy="4333691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62A58762-2345-3400-4D54-4662EED9D45F}"/>
                    </a:ext>
                  </a:extLst>
                </p:cNvPr>
                <p:cNvGrpSpPr/>
                <p:nvPr/>
              </p:nvGrpSpPr>
              <p:grpSpPr>
                <a:xfrm>
                  <a:off x="235538" y="-1303956"/>
                  <a:ext cx="5044980" cy="2836770"/>
                  <a:chOff x="2564269" y="-1018133"/>
                  <a:chExt cx="5044980" cy="2836770"/>
                </a:xfrm>
              </p:grpSpPr>
              <p:pic>
                <p:nvPicPr>
                  <p:cNvPr id="19" name="그림 18">
                    <a:extLst>
                      <a:ext uri="{FF2B5EF4-FFF2-40B4-BE49-F238E27FC236}">
                        <a16:creationId xmlns:a16="http://schemas.microsoft.com/office/drawing/2014/main" id="{E9953C0B-1201-A88F-D339-F389A20F27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harpenSoften amount="6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32900" y="-659505"/>
                    <a:ext cx="1276349" cy="850900"/>
                  </a:xfrm>
                  <a:prstGeom prst="rect">
                    <a:avLst/>
                  </a:prstGeom>
                </p:spPr>
              </p:pic>
              <p:grpSp>
                <p:nvGrpSpPr>
                  <p:cNvPr id="110" name="그룹 109">
                    <a:extLst>
                      <a:ext uri="{FF2B5EF4-FFF2-40B4-BE49-F238E27FC236}">
                        <a16:creationId xmlns:a16="http://schemas.microsoft.com/office/drawing/2014/main" id="{DF83B4A5-650F-CBB4-5EA4-63A8CA907DF2}"/>
                      </a:ext>
                    </a:extLst>
                  </p:cNvPr>
                  <p:cNvGrpSpPr/>
                  <p:nvPr/>
                </p:nvGrpSpPr>
                <p:grpSpPr>
                  <a:xfrm>
                    <a:off x="2564269" y="-1018133"/>
                    <a:ext cx="4406806" cy="2836770"/>
                    <a:chOff x="2564269" y="-1018133"/>
                    <a:chExt cx="4406806" cy="2836770"/>
                  </a:xfrm>
                </p:grpSpPr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F738AC76-CF7B-7781-33A2-32B445903F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sharpenSoften amoun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28083" y="909947"/>
                      <a:ext cx="1363036" cy="9086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그림 16">
                      <a:extLst>
                        <a:ext uri="{FF2B5EF4-FFF2-40B4-BE49-F238E27FC236}">
                          <a16:creationId xmlns:a16="http://schemas.microsoft.com/office/drawing/2014/main" id="{2F1580D4-0377-7834-3C12-F6A0E580A9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sharpenSoften amount="6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64269" y="619688"/>
                      <a:ext cx="1276352" cy="8509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그림 20">
                      <a:extLst>
                        <a:ext uri="{FF2B5EF4-FFF2-40B4-BE49-F238E27FC236}">
                          <a16:creationId xmlns:a16="http://schemas.microsoft.com/office/drawing/2014/main" id="{D6E9DA04-5859-DFF3-C3DA-0EE3D1C3E5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sharpenSoften amount="6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51574" y="-1018133"/>
                      <a:ext cx="1276351" cy="8509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그림 22">
                      <a:extLst>
                        <a:ext uri="{FF2B5EF4-FFF2-40B4-BE49-F238E27FC236}">
                          <a16:creationId xmlns:a16="http://schemas.microsoft.com/office/drawing/2014/main" id="{0D2E556E-DE89-32B1-008D-AA6F2D3F347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sharpenSoften amount="6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31295" y="-757535"/>
                      <a:ext cx="1276351" cy="8509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62" name="직선 화살표 연결선 61">
                      <a:extLst>
                        <a:ext uri="{FF2B5EF4-FFF2-40B4-BE49-F238E27FC236}">
                          <a16:creationId xmlns:a16="http://schemas.microsoft.com/office/drawing/2014/main" id="{7BCABACF-1DB2-2324-9147-AC5780CC3D3B}"/>
                        </a:ext>
                      </a:extLst>
                    </p:cNvPr>
                    <p:cNvCxnSpPr>
                      <a:stCxn id="21" idx="2"/>
                      <a:endCxn id="9" idx="0"/>
                    </p:cNvCxnSpPr>
                    <p:nvPr/>
                  </p:nvCxnSpPr>
                  <p:spPr>
                    <a:xfrm>
                      <a:off x="5289750" y="-167233"/>
                      <a:ext cx="519851" cy="10771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직선 화살표 연결선 63">
                      <a:extLst>
                        <a:ext uri="{FF2B5EF4-FFF2-40B4-BE49-F238E27FC236}">
                          <a16:creationId xmlns:a16="http://schemas.microsoft.com/office/drawing/2014/main" id="{DB39A397-E5BF-5129-940A-4A5253CC2A6C}"/>
                        </a:ext>
                      </a:extLst>
                    </p:cNvPr>
                    <p:cNvCxnSpPr>
                      <a:stCxn id="23" idx="2"/>
                      <a:endCxn id="9" idx="1"/>
                    </p:cNvCxnSpPr>
                    <p:nvPr/>
                  </p:nvCxnSpPr>
                  <p:spPr>
                    <a:xfrm>
                      <a:off x="3769471" y="93365"/>
                      <a:ext cx="1358612" cy="127092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67E0FE5A-7680-4D55-7E0B-82EDE1CA5A9A}"/>
                        </a:ext>
                      </a:extLst>
                    </p:cNvPr>
                    <p:cNvCxnSpPr>
                      <a:stCxn id="19" idx="2"/>
                      <a:endCxn id="9" idx="3"/>
                    </p:cNvCxnSpPr>
                    <p:nvPr/>
                  </p:nvCxnSpPr>
                  <p:spPr>
                    <a:xfrm flipH="1">
                      <a:off x="6491119" y="191395"/>
                      <a:ext cx="479956" cy="117289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736B8DC6-26D4-B5F5-E2DB-CE336ABBA476}"/>
                        </a:ext>
                      </a:extLst>
                    </p:cNvPr>
                    <p:cNvCxnSpPr>
                      <a:cxnSpLocks/>
                      <a:stCxn id="17" idx="3"/>
                    </p:cNvCxnSpPr>
                    <p:nvPr/>
                  </p:nvCxnSpPr>
                  <p:spPr>
                    <a:xfrm>
                      <a:off x="3840621" y="1045138"/>
                      <a:ext cx="1287462" cy="57975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F87F571F-4547-562C-9424-997419EF9EA8}"/>
                    </a:ext>
                  </a:extLst>
                </p:cNvPr>
                <p:cNvSpPr/>
                <p:nvPr/>
              </p:nvSpPr>
              <p:spPr>
                <a:xfrm>
                  <a:off x="53855" y="-2533767"/>
                  <a:ext cx="5612928" cy="433369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D2B0E49-A74C-8098-66B6-1F0D1B941943}"/>
                  </a:ext>
                </a:extLst>
              </p:cNvPr>
              <p:cNvSpPr txBox="1"/>
              <p:nvPr/>
            </p:nvSpPr>
            <p:spPr>
              <a:xfrm>
                <a:off x="389009" y="-1848051"/>
                <a:ext cx="279695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사회적 요소</a:t>
                </a:r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57125B56-924E-9D7E-9EF1-8EBBE264A5F1}"/>
                </a:ext>
              </a:extLst>
            </p:cNvPr>
            <p:cNvGrpSpPr/>
            <p:nvPr/>
          </p:nvGrpSpPr>
          <p:grpSpPr>
            <a:xfrm>
              <a:off x="9363317" y="-1601796"/>
              <a:ext cx="4883416" cy="4333692"/>
              <a:chOff x="7918183" y="-1604536"/>
              <a:chExt cx="4883416" cy="4333692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03A0F520-05B8-BE58-F995-8E3551A94F7B}"/>
                  </a:ext>
                </a:extLst>
              </p:cNvPr>
              <p:cNvGrpSpPr/>
              <p:nvPr/>
            </p:nvGrpSpPr>
            <p:grpSpPr>
              <a:xfrm>
                <a:off x="7918183" y="-1604536"/>
                <a:ext cx="4883416" cy="4333692"/>
                <a:chOff x="7714483" y="-1394119"/>
                <a:chExt cx="4898522" cy="4281479"/>
              </a:xfrm>
            </p:grpSpPr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BD406EDA-EEBB-9B49-4AAE-8E115D9C56D3}"/>
                    </a:ext>
                  </a:extLst>
                </p:cNvPr>
                <p:cNvGrpSpPr/>
                <p:nvPr/>
              </p:nvGrpSpPr>
              <p:grpSpPr>
                <a:xfrm>
                  <a:off x="8136996" y="-590163"/>
                  <a:ext cx="3608389" cy="3378194"/>
                  <a:chOff x="8136996" y="-590163"/>
                  <a:chExt cx="3608389" cy="3378194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E48BF10F-24DA-753C-D42F-7162203407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sharpenSoften amoun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36996" y="1422054"/>
                    <a:ext cx="1363036" cy="908690"/>
                  </a:xfrm>
                  <a:prstGeom prst="rect">
                    <a:avLst/>
                  </a:prstGeom>
                </p:spPr>
              </p:pic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41425495-EF32-3BA8-792E-A6E5CAC39A15}"/>
                      </a:ext>
                    </a:extLst>
                  </p:cNvPr>
                  <p:cNvGrpSpPr/>
                  <p:nvPr/>
                </p:nvGrpSpPr>
                <p:grpSpPr>
                  <a:xfrm>
                    <a:off x="8537215" y="-590163"/>
                    <a:ext cx="1276350" cy="850900"/>
                    <a:chOff x="7418583" y="966788"/>
                    <a:chExt cx="1276350" cy="850900"/>
                  </a:xfrm>
                </p:grpSpPr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F21533CB-FF32-CD04-D83E-E335ECE443E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sharpenSoften amount="6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18583" y="966788"/>
                      <a:ext cx="1276350" cy="8509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8EC38A11-A46E-A49E-A0F6-A29992A22B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96188" y="966788"/>
                      <a:ext cx="922337" cy="184666"/>
                    </a:xfrm>
                    <a:prstGeom prst="rect">
                      <a:avLst/>
                    </a:prstGeom>
                    <a:solidFill>
                      <a:srgbClr val="E9EEF6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전력 공급 안정성</a:t>
                      </a:r>
                    </a:p>
                  </p:txBody>
                </p:sp>
              </p:grp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DD7EA86E-C919-5774-E2DB-9B05462314A5}"/>
                      </a:ext>
                    </a:extLst>
                  </p:cNvPr>
                  <p:cNvGrpSpPr/>
                  <p:nvPr/>
                </p:nvGrpSpPr>
                <p:grpSpPr>
                  <a:xfrm>
                    <a:off x="10222584" y="-70237"/>
                    <a:ext cx="1340905" cy="911632"/>
                    <a:chOff x="9183965" y="1308380"/>
                    <a:chExt cx="1276350" cy="850900"/>
                  </a:xfrm>
                </p:grpSpPr>
                <p:pic>
                  <p:nvPicPr>
                    <p:cNvPr id="37" name="그림 36">
                      <a:extLst>
                        <a:ext uri="{FF2B5EF4-FFF2-40B4-BE49-F238E27FC236}">
                          <a16:creationId xmlns:a16="http://schemas.microsoft.com/office/drawing/2014/main" id="{0309C082-F231-632D-AFEF-E7C00683FB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sharpenSoften amount="6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83965" y="1308380"/>
                      <a:ext cx="1276350" cy="8509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EE790DC2-297F-91AA-7781-58380086DD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19456" y="1308380"/>
                      <a:ext cx="1140859" cy="172364"/>
                    </a:xfrm>
                    <a:prstGeom prst="rect">
                      <a:avLst/>
                    </a:prstGeom>
                    <a:solidFill>
                      <a:srgbClr val="E9EEF6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충전기 오작동까지의 평균 수명</a:t>
                      </a:r>
                    </a:p>
                  </p:txBody>
                </p:sp>
              </p:grp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BD2C7701-D4EA-6266-7F5E-0E97058158B1}"/>
                      </a:ext>
                    </a:extLst>
                  </p:cNvPr>
                  <p:cNvGrpSpPr/>
                  <p:nvPr/>
                </p:nvGrpSpPr>
                <p:grpSpPr>
                  <a:xfrm>
                    <a:off x="10469035" y="1937131"/>
                    <a:ext cx="1276350" cy="850900"/>
                    <a:chOff x="9361570" y="2730780"/>
                    <a:chExt cx="1276350" cy="850900"/>
                  </a:xfrm>
                </p:grpSpPr>
                <p:pic>
                  <p:nvPicPr>
                    <p:cNvPr id="39" name="그림 38">
                      <a:extLst>
                        <a:ext uri="{FF2B5EF4-FFF2-40B4-BE49-F238E27FC236}">
                          <a16:creationId xmlns:a16="http://schemas.microsoft.com/office/drawing/2014/main" id="{121A4076-2D24-1C6A-AFD3-696FB62373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sharpenSoften amount="6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61570" y="2730780"/>
                      <a:ext cx="1276350" cy="8509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9D4CBDAE-7E18-1FF6-D0C2-5045205988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39175" y="2730780"/>
                      <a:ext cx="922337" cy="184666"/>
                    </a:xfrm>
                    <a:prstGeom prst="rect">
                      <a:avLst/>
                    </a:prstGeom>
                    <a:solidFill>
                      <a:srgbClr val="E9EEF6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 시간</a:t>
                      </a:r>
                    </a:p>
                  </p:txBody>
                </p:sp>
              </p:grpSp>
              <p:cxnSp>
                <p:nvCxnSpPr>
                  <p:cNvPr id="53" name="직선 화살표 연결선 52">
                    <a:extLst>
                      <a:ext uri="{FF2B5EF4-FFF2-40B4-BE49-F238E27FC236}">
                        <a16:creationId xmlns:a16="http://schemas.microsoft.com/office/drawing/2014/main" id="{7C9FEE83-001F-1624-D1FB-B938252AA6E8}"/>
                      </a:ext>
                    </a:extLst>
                  </p:cNvPr>
                  <p:cNvCxnSpPr>
                    <a:stCxn id="32" idx="2"/>
                    <a:endCxn id="7" idx="0"/>
                  </p:cNvCxnSpPr>
                  <p:nvPr/>
                </p:nvCxnSpPr>
                <p:spPr>
                  <a:xfrm flipH="1">
                    <a:off x="8818514" y="260737"/>
                    <a:ext cx="356876" cy="11613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화살표 연결선 54">
                    <a:extLst>
                      <a:ext uri="{FF2B5EF4-FFF2-40B4-BE49-F238E27FC236}">
                        <a16:creationId xmlns:a16="http://schemas.microsoft.com/office/drawing/2014/main" id="{73315494-1206-34A3-955E-F119A1B6064D}"/>
                      </a:ext>
                    </a:extLst>
                  </p:cNvPr>
                  <p:cNvCxnSpPr>
                    <a:stCxn id="37" idx="2"/>
                    <a:endCxn id="7" idx="3"/>
                  </p:cNvCxnSpPr>
                  <p:nvPr/>
                </p:nvCxnSpPr>
                <p:spPr>
                  <a:xfrm flipH="1">
                    <a:off x="9500032" y="841395"/>
                    <a:ext cx="1393006" cy="103500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화살표 연결선 56">
                    <a:extLst>
                      <a:ext uri="{FF2B5EF4-FFF2-40B4-BE49-F238E27FC236}">
                        <a16:creationId xmlns:a16="http://schemas.microsoft.com/office/drawing/2014/main" id="{9FE75073-4AF5-A6A8-47FE-4AE142D71B14}"/>
                      </a:ext>
                    </a:extLst>
                  </p:cNvPr>
                  <p:cNvCxnSpPr>
                    <a:cxnSpLocks/>
                    <a:stCxn id="39" idx="1"/>
                  </p:cNvCxnSpPr>
                  <p:nvPr/>
                </p:nvCxnSpPr>
                <p:spPr>
                  <a:xfrm flipH="1" flipV="1">
                    <a:off x="9473671" y="2083439"/>
                    <a:ext cx="995364" cy="27914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E96CBA47-BE4E-6986-A1CE-6C54D38E29B9}"/>
                    </a:ext>
                  </a:extLst>
                </p:cNvPr>
                <p:cNvSpPr/>
                <p:nvPr/>
              </p:nvSpPr>
              <p:spPr>
                <a:xfrm>
                  <a:off x="7714483" y="-1394119"/>
                  <a:ext cx="4898522" cy="4281479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6EE2F33-1C2D-28CA-4927-4B18FF478E0C}"/>
                  </a:ext>
                </a:extLst>
              </p:cNvPr>
              <p:cNvSpPr txBox="1"/>
              <p:nvPr/>
            </p:nvSpPr>
            <p:spPr>
              <a:xfrm>
                <a:off x="10493872" y="-1212179"/>
                <a:ext cx="196644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기술적요소</a:t>
                </a: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1073C17-A4A9-DDE3-E51D-BCA2904CBC09}"/>
                </a:ext>
              </a:extLst>
            </p:cNvPr>
            <p:cNvGrpSpPr/>
            <p:nvPr/>
          </p:nvGrpSpPr>
          <p:grpSpPr>
            <a:xfrm>
              <a:off x="1263129" y="4852719"/>
              <a:ext cx="5185308" cy="4010561"/>
              <a:chOff x="895277" y="4203379"/>
              <a:chExt cx="5185308" cy="4010561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A7636D67-AEAA-F835-565C-15C3DBA049FE}"/>
                  </a:ext>
                </a:extLst>
              </p:cNvPr>
              <p:cNvGrpSpPr/>
              <p:nvPr/>
            </p:nvGrpSpPr>
            <p:grpSpPr>
              <a:xfrm>
                <a:off x="895277" y="4203379"/>
                <a:ext cx="5185308" cy="4010561"/>
                <a:chOff x="2501842" y="3391764"/>
                <a:chExt cx="5161723" cy="3775059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9046190-5AD1-505D-FCFC-BC3C94E2A22B}"/>
                    </a:ext>
                  </a:extLst>
                </p:cNvPr>
                <p:cNvGrpSpPr/>
                <p:nvPr/>
              </p:nvGrpSpPr>
              <p:grpSpPr>
                <a:xfrm>
                  <a:off x="2833719" y="4365621"/>
                  <a:ext cx="3975866" cy="2630021"/>
                  <a:chOff x="2833719" y="4365621"/>
                  <a:chExt cx="3975866" cy="2630021"/>
                </a:xfrm>
              </p:grpSpPr>
              <p:pic>
                <p:nvPicPr>
                  <p:cNvPr id="11" name="그림 10">
                    <a:extLst>
                      <a:ext uri="{FF2B5EF4-FFF2-40B4-BE49-F238E27FC236}">
                        <a16:creationId xmlns:a16="http://schemas.microsoft.com/office/drawing/2014/main" id="{F2051CE0-DAC9-A111-B653-3A2D53A6B6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9">
                            <a14:imgEffect>
                              <a14:sharpenSoften amoun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46551" y="4365621"/>
                    <a:ext cx="1363034" cy="908690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E3F5C9E7-09AE-CDDC-19A1-6D667E12A8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sharpenSoften amount="6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68643" y="6144743"/>
                    <a:ext cx="1276349" cy="850899"/>
                  </a:xfrm>
                  <a:prstGeom prst="rect">
                    <a:avLst/>
                  </a:prstGeom>
                </p:spPr>
              </p:pic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CF9D256C-4585-0555-FB14-9D2C6E5C6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sharpenSoften amount="6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3719" y="4756512"/>
                    <a:ext cx="1276351" cy="850900"/>
                  </a:xfrm>
                  <a:prstGeom prst="rect">
                    <a:avLst/>
                  </a:prstGeom>
                </p:spPr>
              </p:pic>
              <p:cxnSp>
                <p:nvCxnSpPr>
                  <p:cNvPr id="76" name="직선 화살표 연결선 75">
                    <a:extLst>
                      <a:ext uri="{FF2B5EF4-FFF2-40B4-BE49-F238E27FC236}">
                        <a16:creationId xmlns:a16="http://schemas.microsoft.com/office/drawing/2014/main" id="{C1AE3806-6C1D-062D-7780-5BEFC69FB9F2}"/>
                      </a:ext>
                    </a:extLst>
                  </p:cNvPr>
                  <p:cNvCxnSpPr>
                    <a:cxnSpLocks/>
                    <a:stCxn id="15" idx="3"/>
                    <a:endCxn id="11" idx="1"/>
                  </p:cNvCxnSpPr>
                  <p:nvPr/>
                </p:nvCxnSpPr>
                <p:spPr>
                  <a:xfrm flipV="1">
                    <a:off x="4110070" y="4819966"/>
                    <a:ext cx="1336481" cy="3619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59857571-FD58-451E-BC38-656EAA1C7970}"/>
                      </a:ext>
                    </a:extLst>
                  </p:cNvPr>
                  <p:cNvCxnSpPr>
                    <a:stCxn id="13" idx="0"/>
                    <a:endCxn id="11" idx="2"/>
                  </p:cNvCxnSpPr>
                  <p:nvPr/>
                </p:nvCxnSpPr>
                <p:spPr>
                  <a:xfrm flipV="1">
                    <a:off x="5106818" y="5274310"/>
                    <a:ext cx="1021250" cy="8704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AA38CA74-79D8-DE28-A82A-96CC383DF673}"/>
                    </a:ext>
                  </a:extLst>
                </p:cNvPr>
                <p:cNvSpPr/>
                <p:nvPr/>
              </p:nvSpPr>
              <p:spPr>
                <a:xfrm>
                  <a:off x="2501842" y="3391764"/>
                  <a:ext cx="5161723" cy="3775059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4491F32-82BA-7FE8-DC63-A941581BF6E7}"/>
                  </a:ext>
                </a:extLst>
              </p:cNvPr>
              <p:cNvSpPr txBox="1"/>
              <p:nvPr/>
            </p:nvSpPr>
            <p:spPr>
              <a:xfrm>
                <a:off x="1291485" y="4493676"/>
                <a:ext cx="208293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환경적 요소</a:t>
                </a: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88E8632A-D10E-0F32-256A-B418A2C482EE}"/>
                </a:ext>
              </a:extLst>
            </p:cNvPr>
            <p:cNvGrpSpPr/>
            <p:nvPr/>
          </p:nvGrpSpPr>
          <p:grpSpPr>
            <a:xfrm>
              <a:off x="8489092" y="5013213"/>
              <a:ext cx="5447898" cy="3850067"/>
              <a:chOff x="7846887" y="4030776"/>
              <a:chExt cx="5447898" cy="385006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EFE11920-1E82-09BE-8AAE-347601727D34}"/>
                  </a:ext>
                </a:extLst>
              </p:cNvPr>
              <p:cNvGrpSpPr/>
              <p:nvPr/>
            </p:nvGrpSpPr>
            <p:grpSpPr>
              <a:xfrm>
                <a:off x="7846887" y="4030776"/>
                <a:ext cx="5447898" cy="3850067"/>
                <a:chOff x="8110699" y="3107423"/>
                <a:chExt cx="5301749" cy="3742681"/>
              </a:xfrm>
            </p:grpSpPr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B303BEE4-6249-8A99-B009-E98E9A363817}"/>
                    </a:ext>
                  </a:extLst>
                </p:cNvPr>
                <p:cNvGrpSpPr/>
                <p:nvPr/>
              </p:nvGrpSpPr>
              <p:grpSpPr>
                <a:xfrm>
                  <a:off x="8404901" y="3838532"/>
                  <a:ext cx="3340484" cy="2448314"/>
                  <a:chOff x="8404901" y="3838532"/>
                  <a:chExt cx="3340484" cy="2448314"/>
                </a:xfrm>
              </p:grpSpPr>
              <p:pic>
                <p:nvPicPr>
                  <p:cNvPr id="5" name="그림 4">
                    <a:extLst>
                      <a:ext uri="{FF2B5EF4-FFF2-40B4-BE49-F238E27FC236}">
                        <a16:creationId xmlns:a16="http://schemas.microsoft.com/office/drawing/2014/main" id="{7E630962-3A6F-E1D0-1FD9-30604D74CD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>
                    <a:extLst>
                      <a:ext uri="{BEBA8EAE-BF5A-486C-A8C5-ECC9F3942E4B}">
                        <a14:imgProps xmlns:a14="http://schemas.microsoft.com/office/drawing/2010/main">
                          <a14:imgLayer r:embed="rId25">
                            <a14:imgEffect>
                              <a14:sharpenSoften amoun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04901" y="3838532"/>
                    <a:ext cx="1363036" cy="908691"/>
                  </a:xfrm>
                  <a:prstGeom prst="rect">
                    <a:avLst/>
                  </a:prstGeom>
                </p:spPr>
              </p:pic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FA0C6BCE-3DA6-ACD6-8E31-8AD6A015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0469035" y="4180955"/>
                    <a:ext cx="1276350" cy="850900"/>
                    <a:chOff x="9465735" y="4971770"/>
                    <a:chExt cx="1276350" cy="850900"/>
                  </a:xfrm>
                </p:grpSpPr>
                <p:pic>
                  <p:nvPicPr>
                    <p:cNvPr id="43" name="그림 42">
                      <a:extLst>
                        <a:ext uri="{FF2B5EF4-FFF2-40B4-BE49-F238E27FC236}">
                          <a16:creationId xmlns:a16="http://schemas.microsoft.com/office/drawing/2014/main" id="{D98FC5C3-9BB5-0689-90DD-4CF38FE2A1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sharpenSoften amount="6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65735" y="4971770"/>
                      <a:ext cx="1276350" cy="8509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C95D0341-C52F-6154-8733-F61F09E170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43340" y="4971770"/>
                      <a:ext cx="922337" cy="184666"/>
                    </a:xfrm>
                    <a:prstGeom prst="rect">
                      <a:avLst/>
                    </a:prstGeom>
                    <a:solidFill>
                      <a:srgbClr val="E9EEF6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충전소 설치 비용</a:t>
                      </a:r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5652F431-C2D5-1DAD-F079-C3C5C35CD125}"/>
                      </a:ext>
                    </a:extLst>
                  </p:cNvPr>
                  <p:cNvGrpSpPr/>
                  <p:nvPr/>
                </p:nvGrpSpPr>
                <p:grpSpPr>
                  <a:xfrm>
                    <a:off x="8998384" y="5435946"/>
                    <a:ext cx="1276350" cy="850900"/>
                    <a:chOff x="8587269" y="5556206"/>
                    <a:chExt cx="1276350" cy="850900"/>
                  </a:xfrm>
                </p:grpSpPr>
                <p:pic>
                  <p:nvPicPr>
                    <p:cNvPr id="45" name="그림 44">
                      <a:extLst>
                        <a:ext uri="{FF2B5EF4-FFF2-40B4-BE49-F238E27FC236}">
                          <a16:creationId xmlns:a16="http://schemas.microsoft.com/office/drawing/2014/main" id="{290AAAA9-5A13-3414-A2F0-81C3C0E7FBD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sharpenSoften amount="6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587269" y="5556206"/>
                      <a:ext cx="1276350" cy="8509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63F040B3-B92E-7AF8-8234-D56D08D1A3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64275" y="5556206"/>
                      <a:ext cx="922337" cy="184666"/>
                    </a:xfrm>
                    <a:prstGeom prst="rect">
                      <a:avLst/>
                    </a:prstGeom>
                    <a:solidFill>
                      <a:srgbClr val="E9EEF6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60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유지 보수 비용</a:t>
                      </a:r>
                      <a:endParaRPr lang="ko-KR" altLang="en-US" sz="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p:txBody>
                </p:sp>
              </p:grpSp>
              <p:cxnSp>
                <p:nvCxnSpPr>
                  <p:cNvPr id="80" name="직선 화살표 연결선 79">
                    <a:extLst>
                      <a:ext uri="{FF2B5EF4-FFF2-40B4-BE49-F238E27FC236}">
                        <a16:creationId xmlns:a16="http://schemas.microsoft.com/office/drawing/2014/main" id="{4AC92148-0A14-417C-9549-DCB3297A640E}"/>
                      </a:ext>
                    </a:extLst>
                  </p:cNvPr>
                  <p:cNvCxnSpPr>
                    <a:stCxn id="46" idx="0"/>
                    <a:endCxn id="5" idx="2"/>
                  </p:cNvCxnSpPr>
                  <p:nvPr/>
                </p:nvCxnSpPr>
                <p:spPr>
                  <a:xfrm flipH="1" flipV="1">
                    <a:off x="9086419" y="4747223"/>
                    <a:ext cx="550140" cy="68872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직선 화살표 연결선 81">
                    <a:extLst>
                      <a:ext uri="{FF2B5EF4-FFF2-40B4-BE49-F238E27FC236}">
                        <a16:creationId xmlns:a16="http://schemas.microsoft.com/office/drawing/2014/main" id="{90C4DC30-2299-05D3-6A14-D7531BBA4561}"/>
                      </a:ext>
                    </a:extLst>
                  </p:cNvPr>
                  <p:cNvCxnSpPr>
                    <a:stCxn id="43" idx="1"/>
                    <a:endCxn id="5" idx="3"/>
                  </p:cNvCxnSpPr>
                  <p:nvPr/>
                </p:nvCxnSpPr>
                <p:spPr>
                  <a:xfrm flipH="1" flipV="1">
                    <a:off x="9767937" y="4292878"/>
                    <a:ext cx="701098" cy="3135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65B3B8FA-8A25-E5AE-24EB-247FD7F166BF}"/>
                    </a:ext>
                  </a:extLst>
                </p:cNvPr>
                <p:cNvSpPr/>
                <p:nvPr/>
              </p:nvSpPr>
              <p:spPr>
                <a:xfrm>
                  <a:off x="8110699" y="3107423"/>
                  <a:ext cx="5301749" cy="374268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46132C9-3608-161E-DD20-731745977B1E}"/>
                  </a:ext>
                </a:extLst>
              </p:cNvPr>
              <p:cNvSpPr txBox="1"/>
              <p:nvPr/>
            </p:nvSpPr>
            <p:spPr>
              <a:xfrm>
                <a:off x="10987105" y="4307371"/>
                <a:ext cx="212316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경제적 요소</a:t>
                </a:r>
              </a:p>
            </p:txBody>
          </p:sp>
        </p:grp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F2E815DC-D2E5-EBCC-C8C1-6E666F97C76F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7595830" y="1708606"/>
              <a:ext cx="2188697" cy="13132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D69E47EB-760E-41D0-04A6-6941FB083A01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 flipV="1">
              <a:off x="7626317" y="3359436"/>
              <a:ext cx="1865392" cy="2405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978109A-389E-1CD5-6482-457DCA38D887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905924" y="3500784"/>
              <a:ext cx="1357353" cy="23865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4" name="화살표: 오른쪽 153">
              <a:extLst>
                <a:ext uri="{FF2B5EF4-FFF2-40B4-BE49-F238E27FC236}">
                  <a16:creationId xmlns:a16="http://schemas.microsoft.com/office/drawing/2014/main" id="{AFCDC9B1-A00A-AF1F-B6A9-9B286711514B}"/>
                </a:ext>
              </a:extLst>
            </p:cNvPr>
            <p:cNvSpPr/>
            <p:nvPr/>
          </p:nvSpPr>
          <p:spPr>
            <a:xfrm rot="10800000">
              <a:off x="4619624" y="3069796"/>
              <a:ext cx="1643653" cy="162812"/>
            </a:xfrm>
            <a:prstGeom prst="rightArrow">
              <a:avLst>
                <a:gd name="adj1" fmla="val 50000"/>
                <a:gd name="adj2" fmla="val 13970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DC4FCAD-171F-7E48-1FB8-ED7470710B67}"/>
                </a:ext>
              </a:extLst>
            </p:cNvPr>
            <p:cNvSpPr txBox="1"/>
            <p:nvPr/>
          </p:nvSpPr>
          <p:spPr>
            <a:xfrm>
              <a:off x="733522" y="2898220"/>
              <a:ext cx="394899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전기차 최종 부지 적합 확률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E6703EA-B769-A975-7356-95D00DBC9EA7}"/>
              </a:ext>
            </a:extLst>
          </p:cNvPr>
          <p:cNvSpPr txBox="1"/>
          <p:nvPr/>
        </p:nvSpPr>
        <p:spPr>
          <a:xfrm>
            <a:off x="8816340" y="3101340"/>
            <a:ext cx="176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선명하게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선명도 </a:t>
            </a:r>
            <a:r>
              <a:rPr lang="en-US" altLang="ko-KR" dirty="0" err="1">
                <a:sym typeface="Wingdings" panose="05000000000000000000" pitchFamily="2" charset="2"/>
              </a:rPr>
              <a:t>upup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340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70</Words>
  <Application>Microsoft Office PowerPoint</Application>
  <PresentationFormat>와이드스크린</PresentationFormat>
  <Paragraphs>23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나눔스퀘어 Bold</vt:lpstr>
      <vt:lpstr>나눔스퀘어 ExtraBold</vt:lpstr>
      <vt:lpstr>나눔스퀘어OTF ExtraBold</vt:lpstr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아영</dc:creator>
  <cp:lastModifiedBy>박 정현</cp:lastModifiedBy>
  <cp:revision>6</cp:revision>
  <dcterms:created xsi:type="dcterms:W3CDTF">2022-06-28T14:59:24Z</dcterms:created>
  <dcterms:modified xsi:type="dcterms:W3CDTF">2022-07-07T15:00:26Z</dcterms:modified>
</cp:coreProperties>
</file>